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6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991&amp;ed=1&amp;text=%D1%88%D0%BA%D0%BE%D0%BB%D0%B0%20%D0%B2%20%D0%BA%D0%B0%D1%80%D1%82%D0%B8%D0%BD%D0%BA%D0%B0%D1%85&amp;spsite=010-384708&amp;img_url=www.wayzata.k12.mn.us/plymouthcreek/images/stories/Front%20Page%20Images/school_supplies.jpg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1165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rgbClr val="C00000"/>
                </a:solidFill>
                <a:latin typeface="Georgia" pitchFamily="18" charset="0"/>
              </a:rPr>
              <a:t>Урок русского языка «Одушевлённые и неодушевленные имена существительные</a:t>
            </a:r>
            <a:r>
              <a:rPr lang="ru-RU" sz="3100" i="1" dirty="0" smtClean="0">
                <a:solidFill>
                  <a:srgbClr val="C00000"/>
                </a:solidFill>
                <a:latin typeface="Georgia" pitchFamily="18" charset="0"/>
              </a:rPr>
              <a:t>»</a:t>
            </a:r>
            <a:r>
              <a:rPr lang="ru-RU" sz="3100" i="1" dirty="0">
                <a:solidFill>
                  <a:srgbClr val="C00000"/>
                </a:solidFill>
              </a:rPr>
              <a:t> </a:t>
            </a:r>
            <a:r>
              <a:rPr lang="ru-RU" sz="3100" i="1" dirty="0" smtClean="0">
                <a:solidFill>
                  <a:srgbClr val="C00000"/>
                </a:solidFill>
              </a:rPr>
              <a:t>                           </a:t>
            </a:r>
            <a:r>
              <a:rPr lang="ru-RU" sz="3100" i="1" dirty="0" smtClean="0">
                <a:solidFill>
                  <a:srgbClr val="002060"/>
                </a:solidFill>
              </a:rPr>
              <a:t/>
            </a:r>
            <a:br>
              <a:rPr lang="ru-RU" sz="3100" i="1" dirty="0" smtClean="0">
                <a:solidFill>
                  <a:srgbClr val="002060"/>
                </a:solidFill>
              </a:rPr>
            </a:br>
            <a:r>
              <a:rPr lang="ru-RU" sz="3100" i="1" dirty="0">
                <a:solidFill>
                  <a:srgbClr val="002060"/>
                </a:solidFill>
              </a:rPr>
              <a:t/>
            </a:r>
            <a:br>
              <a:rPr lang="ru-RU" sz="3100" i="1" dirty="0">
                <a:solidFill>
                  <a:srgbClr val="002060"/>
                </a:solidFill>
              </a:rPr>
            </a:br>
            <a:r>
              <a:rPr lang="ru-RU" sz="3100" i="1" dirty="0" smtClean="0">
                <a:solidFill>
                  <a:srgbClr val="002060"/>
                </a:solidFill>
              </a:rPr>
              <a:t/>
            </a:r>
            <a:br>
              <a:rPr lang="ru-RU" sz="3100" i="1" dirty="0" smtClean="0">
                <a:solidFill>
                  <a:srgbClr val="002060"/>
                </a:solidFill>
              </a:rPr>
            </a:br>
            <a:r>
              <a:rPr lang="ru-RU" sz="3100" i="1" dirty="0" smtClean="0">
                <a:solidFill>
                  <a:srgbClr val="002060"/>
                </a:solidFill>
              </a:rPr>
              <a:t>презентацию </a:t>
            </a:r>
            <a:r>
              <a:rPr lang="ru-RU" sz="3100" i="1" dirty="0">
                <a:solidFill>
                  <a:srgbClr val="002060"/>
                </a:solidFill>
              </a:rPr>
              <a:t>подготовила учитель начальных классов Сулейманова П.М.                              МКОУ «</a:t>
            </a:r>
            <a:r>
              <a:rPr lang="ru-RU" sz="3100" i="1" dirty="0" err="1">
                <a:solidFill>
                  <a:srgbClr val="002060"/>
                </a:solidFill>
              </a:rPr>
              <a:t>Аймаумахинская</a:t>
            </a:r>
            <a:r>
              <a:rPr lang="ru-RU" sz="3100" i="1" dirty="0">
                <a:solidFill>
                  <a:srgbClr val="002060"/>
                </a:solidFill>
              </a:rPr>
              <a:t> СОШ»</a:t>
            </a:r>
            <a:r>
              <a:rPr lang="ru-RU" sz="9600" i="1" dirty="0">
                <a:solidFill>
                  <a:srgbClr val="002060"/>
                </a:solidFill>
              </a:rPr>
              <a:t/>
            </a:r>
            <a:br>
              <a:rPr lang="ru-RU" sz="9600" i="1" dirty="0">
                <a:solidFill>
                  <a:srgbClr val="002060"/>
                </a:solidFill>
              </a:rPr>
            </a:br>
            <a:endParaRPr lang="ru-RU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Имена существительные, которые обозначают людей и животных и отвечают на вопрос </a:t>
            </a:r>
            <a:r>
              <a:rPr lang="ru-RU" b="1" i="1" dirty="0" smtClean="0"/>
              <a:t>КТО?</a:t>
            </a:r>
            <a:r>
              <a:rPr lang="ru-RU" dirty="0" smtClean="0"/>
              <a:t> , называются </a:t>
            </a:r>
            <a:r>
              <a:rPr lang="ru-RU" dirty="0" smtClean="0">
                <a:solidFill>
                  <a:srgbClr val="00B050"/>
                </a:solidFill>
              </a:rPr>
              <a:t>одушевленными.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Имена существительные, которые обозначают неживые предметы и растения и отвечают на вопрос ЧТО?, называются </a:t>
            </a:r>
            <a:r>
              <a:rPr lang="ru-RU" dirty="0" smtClean="0">
                <a:solidFill>
                  <a:schemeClr val="accent4"/>
                </a:solidFill>
              </a:rPr>
              <a:t>неодушевлёнными.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ПРАВИЛО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Пароход, дым, капитан, море, волна, кит, шторм, солнце, ветер, дельфин.</a:t>
            </a:r>
          </a:p>
          <a:p>
            <a:pPr marL="109728" indent="0">
              <a:buNone/>
            </a:pPr>
            <a:endParaRPr lang="ru-RU" sz="48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Georgia" pitchFamily="18" charset="0"/>
              </a:rPr>
              <a:t>Запиши слова в два столбика:</a:t>
            </a:r>
            <a:br>
              <a:rPr lang="ru-RU" sz="3200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200" i="1" dirty="0" smtClean="0">
                <a:solidFill>
                  <a:srgbClr val="C00000"/>
                </a:solidFill>
                <a:latin typeface="Georgia" pitchFamily="18" charset="0"/>
              </a:rPr>
              <a:t>1) одушевлённые 2)неодушевлённые</a:t>
            </a:r>
            <a:endParaRPr lang="ru-RU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2800" b="1" i="1" dirty="0" smtClean="0"/>
              <a:t>Одушевлённые:                 Неодушевлённые</a:t>
            </a:r>
          </a:p>
          <a:p>
            <a:pPr marL="109728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В.п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</a:rPr>
              <a:t>мн.ч</a:t>
            </a:r>
            <a:r>
              <a:rPr lang="ru-RU" b="1" dirty="0" smtClean="0">
                <a:solidFill>
                  <a:srgbClr val="FF0000"/>
                </a:solidFill>
              </a:rPr>
              <a:t>.= </a:t>
            </a:r>
            <a:r>
              <a:rPr lang="ru-RU" b="1" dirty="0" err="1" smtClean="0">
                <a:solidFill>
                  <a:srgbClr val="FF0000"/>
                </a:solidFill>
              </a:rPr>
              <a:t>Р.п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</a:rPr>
              <a:t>мн.ч</a:t>
            </a:r>
            <a:r>
              <a:rPr lang="ru-RU" b="1" dirty="0" smtClean="0">
                <a:solidFill>
                  <a:srgbClr val="FF0000"/>
                </a:solidFill>
              </a:rPr>
              <a:t>.       </a:t>
            </a:r>
            <a:r>
              <a:rPr lang="ru-RU" b="1" dirty="0" err="1" smtClean="0">
                <a:solidFill>
                  <a:srgbClr val="FF0000"/>
                </a:solidFill>
              </a:rPr>
              <a:t>В.п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</a:rPr>
              <a:t>мн.ч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ru-RU" b="1" dirty="0" err="1" smtClean="0">
                <a:solidFill>
                  <a:srgbClr val="FF0000"/>
                </a:solidFill>
              </a:rPr>
              <a:t>И.п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ru-RU" b="1" dirty="0" err="1" smtClean="0">
                <a:solidFill>
                  <a:srgbClr val="FF0000"/>
                </a:solidFill>
              </a:rPr>
              <a:t>мн.ч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Кошки</a:t>
            </a:r>
            <a:r>
              <a:rPr lang="ru-RU" dirty="0" smtClean="0"/>
              <a:t> – </a:t>
            </a:r>
            <a:r>
              <a:rPr lang="ru-RU" dirty="0" err="1" smtClean="0"/>
              <a:t>одуш</a:t>
            </a:r>
            <a:r>
              <a:rPr lang="ru-RU" dirty="0" smtClean="0"/>
              <a:t>.                  </a:t>
            </a:r>
            <a:r>
              <a:rPr lang="ru-RU" dirty="0" smtClean="0">
                <a:solidFill>
                  <a:srgbClr val="0070C0"/>
                </a:solidFill>
              </a:rPr>
              <a:t>Книги</a:t>
            </a:r>
            <a:r>
              <a:rPr lang="ru-RU" dirty="0" smtClean="0"/>
              <a:t>- </a:t>
            </a:r>
            <a:r>
              <a:rPr lang="ru-RU" dirty="0" err="1" smtClean="0"/>
              <a:t>неодуш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b="1" dirty="0" err="1" smtClean="0"/>
              <a:t>И.п</a:t>
            </a:r>
            <a:r>
              <a:rPr lang="ru-RU" dirty="0" smtClean="0"/>
              <a:t>. (есть кто?) </a:t>
            </a:r>
            <a:r>
              <a:rPr lang="ru-RU" dirty="0" smtClean="0">
                <a:solidFill>
                  <a:srgbClr val="0070C0"/>
                </a:solidFill>
              </a:rPr>
              <a:t>кошки </a:t>
            </a:r>
            <a:r>
              <a:rPr lang="ru-RU" dirty="0" smtClean="0"/>
              <a:t>      (есть что?) </a:t>
            </a:r>
            <a:r>
              <a:rPr lang="ru-RU" dirty="0" smtClean="0">
                <a:solidFill>
                  <a:srgbClr val="0070C0"/>
                </a:solidFill>
              </a:rPr>
              <a:t>книги</a:t>
            </a:r>
          </a:p>
          <a:p>
            <a:pPr marL="109728" indent="0">
              <a:buNone/>
            </a:pPr>
            <a:r>
              <a:rPr lang="ru-RU" b="1" dirty="0" err="1" smtClean="0"/>
              <a:t>Р.п</a:t>
            </a:r>
            <a:r>
              <a:rPr lang="ru-RU" dirty="0" smtClean="0"/>
              <a:t>. (нет кого?) </a:t>
            </a:r>
            <a:r>
              <a:rPr lang="ru-RU" dirty="0" smtClean="0">
                <a:solidFill>
                  <a:srgbClr val="0070C0"/>
                </a:solidFill>
              </a:rPr>
              <a:t>кошек</a:t>
            </a:r>
            <a:r>
              <a:rPr lang="ru-RU" dirty="0" smtClean="0"/>
              <a:t>       (нет чего?) </a:t>
            </a:r>
            <a:r>
              <a:rPr lang="ru-RU" dirty="0" smtClean="0">
                <a:solidFill>
                  <a:srgbClr val="0070C0"/>
                </a:solidFill>
              </a:rPr>
              <a:t>книг</a:t>
            </a:r>
          </a:p>
          <a:p>
            <a:pPr marL="109728" indent="0">
              <a:buNone/>
            </a:pPr>
            <a:r>
              <a:rPr lang="ru-RU" b="1" dirty="0" err="1" smtClean="0"/>
              <a:t>В.п</a:t>
            </a:r>
            <a:r>
              <a:rPr lang="ru-RU" dirty="0" smtClean="0"/>
              <a:t>. (вижу кого?) </a:t>
            </a:r>
            <a:r>
              <a:rPr lang="ru-RU" dirty="0" smtClean="0">
                <a:solidFill>
                  <a:srgbClr val="0070C0"/>
                </a:solidFill>
              </a:rPr>
              <a:t>кошек </a:t>
            </a:r>
            <a:r>
              <a:rPr lang="ru-RU" dirty="0" smtClean="0"/>
              <a:t>    (вижу что</a:t>
            </a:r>
            <a:r>
              <a:rPr lang="ru-RU" dirty="0" smtClean="0">
                <a:solidFill>
                  <a:srgbClr val="0070C0"/>
                </a:solidFill>
              </a:rPr>
              <a:t>?) книги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Georgia" pitchFamily="18" charset="0"/>
              </a:rPr>
              <a:t>ПРАВИЛО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0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Georgia" pitchFamily="18" charset="0"/>
              </a:rPr>
              <a:t>рефлексия</a:t>
            </a:r>
            <a:endParaRPr lang="ru-RU" i="1" dirty="0">
              <a:latin typeface="Georgia" pitchFamily="18" charset="0"/>
            </a:endParaRPr>
          </a:p>
        </p:txBody>
      </p:sp>
      <p:pic>
        <p:nvPicPr>
          <p:cNvPr id="4" name="Picture 2" descr="фото ромашк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У. с. 46    упр.№ 4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sz="3200" b="1" dirty="0" smtClean="0"/>
              <a:t>Списать упражнение в тетрадь. Найти в тексте по три одушевлённых и неодушевлённых существительных. Определить род и склонение. Выделенное предложение разобрать по его членам.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Домашнее задание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Цели урока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Georgia" pitchFamily="18" charset="0"/>
              </a:rPr>
              <a:t>Образовательная: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 изучить понятие «одушевлённые и неодушевлённые существительные». Развивать умение классифицировать слова.  </a:t>
            </a:r>
          </a:p>
          <a:p>
            <a:r>
              <a:rPr lang="ru-RU" i="1" dirty="0" smtClean="0">
                <a:latin typeface="Georgia" pitchFamily="18" charset="0"/>
              </a:rPr>
              <a:t>Развивающая:</a:t>
            </a:r>
          </a:p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 развивать умение аналитически думать, рассуждать, делать выводы, обогащать словарный запас учащихся</a:t>
            </a:r>
          </a:p>
          <a:p>
            <a:r>
              <a:rPr lang="ru-RU" i="1" dirty="0" smtClean="0">
                <a:latin typeface="Georgia" pitchFamily="18" charset="0"/>
              </a:rPr>
              <a:t>Воспитательная:</a:t>
            </a:r>
          </a:p>
          <a:p>
            <a:pPr>
              <a:buNone/>
            </a:pPr>
            <a:r>
              <a:rPr lang="ru-RU" sz="2600" dirty="0" smtClean="0">
                <a:latin typeface="Georgia" pitchFamily="18" charset="0"/>
              </a:rPr>
              <a:t>    </a:t>
            </a:r>
            <a:r>
              <a:rPr lang="ru-RU" sz="2400" dirty="0" smtClean="0">
                <a:latin typeface="Georgia" pitchFamily="18" charset="0"/>
              </a:rPr>
              <a:t>формировать чувство ответственности и коллективизма, учить добиваться результатов в работе, быть тактичным, корректным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5" name="Рисунок 4" descr="http://im7-tub.yandex.net/i?id=22648902&amp;tov=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928670"/>
            <a:ext cx="1381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867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3600" dirty="0" smtClean="0"/>
              <a:t>Л..</a:t>
            </a:r>
            <a:r>
              <a:rPr lang="ru-RU" sz="3600" dirty="0" err="1" smtClean="0"/>
              <a:t>дник</a:t>
            </a:r>
            <a:endParaRPr lang="ru-RU" sz="3600" dirty="0" smtClean="0"/>
          </a:p>
          <a:p>
            <a:pPr marL="109728" indent="0">
              <a:buNone/>
            </a:pPr>
            <a:r>
              <a:rPr lang="ru-RU" sz="3600" dirty="0" smtClean="0"/>
              <a:t>Б..</a:t>
            </a:r>
            <a:r>
              <a:rPr lang="ru-RU" sz="3600" dirty="0" err="1" smtClean="0"/>
              <a:t>рьба</a:t>
            </a:r>
            <a:endParaRPr lang="ru-RU" sz="3600" dirty="0" smtClean="0"/>
          </a:p>
          <a:p>
            <a:pPr marL="109728" indent="0">
              <a:buNone/>
            </a:pPr>
            <a:r>
              <a:rPr lang="ru-RU" sz="3600" dirty="0" err="1" smtClean="0"/>
              <a:t>Л..пить</a:t>
            </a:r>
            <a:endParaRPr lang="ru-RU" sz="3600" dirty="0" smtClean="0"/>
          </a:p>
          <a:p>
            <a:pPr marL="109728" indent="0">
              <a:buNone/>
            </a:pPr>
            <a:r>
              <a:rPr lang="ru-RU" sz="3600" dirty="0" smtClean="0"/>
              <a:t>В..</a:t>
            </a:r>
            <a:r>
              <a:rPr lang="ru-RU" sz="3600" dirty="0" err="1" smtClean="0"/>
              <a:t>дяной</a:t>
            </a:r>
            <a:endParaRPr lang="ru-RU" sz="3600" dirty="0" smtClean="0"/>
          </a:p>
          <a:p>
            <a:pPr marL="109728" indent="0">
              <a:buNone/>
            </a:pPr>
            <a:r>
              <a:rPr lang="ru-RU" sz="3600" dirty="0" smtClean="0"/>
              <a:t>В..</a:t>
            </a:r>
            <a:r>
              <a:rPr lang="ru-RU" sz="3600" dirty="0" err="1" smtClean="0"/>
              <a:t>дица</a:t>
            </a:r>
            <a:endParaRPr lang="ru-RU" sz="3600" dirty="0" smtClean="0"/>
          </a:p>
          <a:p>
            <a:pPr marL="109728" indent="0">
              <a:buNone/>
            </a:pPr>
            <a:r>
              <a:rPr lang="ru-RU" sz="4400" dirty="0" smtClean="0">
                <a:solidFill>
                  <a:schemeClr val="accent4"/>
                </a:solidFill>
              </a:rPr>
              <a:t>Р..</a:t>
            </a:r>
            <a:r>
              <a:rPr lang="ru-RU" sz="4400" dirty="0" err="1" smtClean="0">
                <a:solidFill>
                  <a:schemeClr val="accent4"/>
                </a:solidFill>
              </a:rPr>
              <a:t>бята</a:t>
            </a:r>
            <a:r>
              <a:rPr lang="ru-RU" sz="4400" dirty="0" smtClean="0">
                <a:solidFill>
                  <a:schemeClr val="accent4"/>
                </a:solidFill>
              </a:rPr>
              <a:t> </a:t>
            </a:r>
            <a:r>
              <a:rPr lang="ru-RU" sz="4400" dirty="0" err="1" smtClean="0">
                <a:solidFill>
                  <a:schemeClr val="accent4"/>
                </a:solidFill>
              </a:rPr>
              <a:t>с..дели</a:t>
            </a:r>
            <a:r>
              <a:rPr lang="ru-RU" sz="4400" dirty="0" smtClean="0">
                <a:solidFill>
                  <a:schemeClr val="accent4"/>
                </a:solidFill>
              </a:rPr>
              <a:t> за партами и слушали </a:t>
            </a:r>
            <a:r>
              <a:rPr lang="ru-RU" sz="4400" dirty="0" err="1" smtClean="0">
                <a:solidFill>
                  <a:schemeClr val="accent4"/>
                </a:solidFill>
              </a:rPr>
              <a:t>учит..ля</a:t>
            </a:r>
            <a:r>
              <a:rPr lang="ru-RU" sz="4400" dirty="0" smtClean="0">
                <a:solidFill>
                  <a:schemeClr val="accent4"/>
                </a:solidFill>
              </a:rPr>
              <a:t>.</a:t>
            </a:r>
            <a:endParaRPr lang="ru-RU" sz="4400" dirty="0">
              <a:solidFill>
                <a:schemeClr val="accent4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Словарная работа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8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8424863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Подобрать слова, </a:t>
            </a:r>
            <a:r>
              <a:rPr lang="ru-RU" sz="4400" b="1" u="sng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обозначающие действие</a:t>
            </a:r>
            <a:r>
              <a:rPr lang="ru-RU" sz="4400" b="1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, с безударной гласной в корне слова.</a:t>
            </a:r>
          </a:p>
        </p:txBody>
      </p:sp>
    </p:spTree>
    <p:extLst>
      <p:ext uri="{BB962C8B-B14F-4D97-AF65-F5344CB8AC3E}">
        <p14:creationId xmlns:p14="http://schemas.microsoft.com/office/powerpoint/2010/main" val="416801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133600"/>
            <a:ext cx="3211512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835150" y="522288"/>
            <a:ext cx="25066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800" b="1"/>
              <a:t>Девочка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940425" y="476250"/>
            <a:ext cx="1887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800" b="1"/>
              <a:t>л</a:t>
            </a:r>
            <a:r>
              <a:rPr lang="ru-RU" sz="4800" b="1" u="sng">
                <a:solidFill>
                  <a:srgbClr val="CC0000"/>
                </a:solidFill>
              </a:rPr>
              <a:t>е</a:t>
            </a:r>
            <a:r>
              <a:rPr lang="ru-RU" sz="4800" b="1"/>
              <a:t>жит</a:t>
            </a:r>
          </a:p>
        </p:txBody>
      </p:sp>
    </p:spTree>
    <p:extLst>
      <p:ext uri="{BB962C8B-B14F-4D97-AF65-F5344CB8AC3E}">
        <p14:creationId xmlns:p14="http://schemas.microsoft.com/office/powerpoint/2010/main" val="40664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Бабочки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92375"/>
            <a:ext cx="2881313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835150" y="666750"/>
            <a:ext cx="25479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800" b="1"/>
              <a:t>Бабочки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651500" y="666750"/>
            <a:ext cx="21653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800" b="1"/>
              <a:t>л</a:t>
            </a:r>
            <a:r>
              <a:rPr lang="ru-RU" sz="4800" b="1" u="sng">
                <a:solidFill>
                  <a:srgbClr val="CC0000"/>
                </a:solidFill>
              </a:rPr>
              <a:t>е</a:t>
            </a:r>
            <a:r>
              <a:rPr lang="ru-RU" sz="4800" b="1"/>
              <a:t>тают</a:t>
            </a:r>
          </a:p>
        </p:txBody>
      </p:sp>
    </p:spTree>
    <p:extLst>
      <p:ext uri="{BB962C8B-B14F-4D97-AF65-F5344CB8AC3E}">
        <p14:creationId xmlns:p14="http://schemas.microsoft.com/office/powerpoint/2010/main" val="344654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Тигр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133600"/>
            <a:ext cx="3300412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692275" y="549275"/>
            <a:ext cx="28336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800" b="1"/>
              <a:t>Тигрёнок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508625" y="549275"/>
            <a:ext cx="25193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800" b="1"/>
              <a:t>т</a:t>
            </a:r>
            <a:r>
              <a:rPr lang="ru-RU" sz="4800" b="1" u="sng">
                <a:solidFill>
                  <a:srgbClr val="CC0000"/>
                </a:solidFill>
              </a:rPr>
              <a:t>а</a:t>
            </a:r>
            <a:r>
              <a:rPr lang="ru-RU" sz="4800" b="1"/>
              <a:t>нцует</a:t>
            </a:r>
          </a:p>
        </p:txBody>
      </p:sp>
    </p:spTree>
    <p:extLst>
      <p:ext uri="{BB962C8B-B14F-4D97-AF65-F5344CB8AC3E}">
        <p14:creationId xmlns:p14="http://schemas.microsoft.com/office/powerpoint/2010/main" val="10816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42988" y="1773238"/>
            <a:ext cx="70580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>
                <a:solidFill>
                  <a:srgbClr val="990033"/>
                </a:solidFill>
                <a:latin typeface="Georgia" pitchFamily="18" charset="0"/>
              </a:rPr>
              <a:t>Если буква гласная </a:t>
            </a:r>
          </a:p>
          <a:p>
            <a:pPr algn="ctr" eaLnBrk="1" hangingPunct="1"/>
            <a:r>
              <a:rPr lang="ru-RU" sz="4400" b="1">
                <a:solidFill>
                  <a:srgbClr val="990033"/>
                </a:solidFill>
                <a:latin typeface="Georgia" pitchFamily="18" charset="0"/>
              </a:rPr>
              <a:t>Вызвала сомнение,</a:t>
            </a:r>
          </a:p>
          <a:p>
            <a:pPr algn="ctr" eaLnBrk="1" hangingPunct="1"/>
            <a:r>
              <a:rPr lang="ru-RU" sz="4400" b="1">
                <a:solidFill>
                  <a:srgbClr val="990033"/>
                </a:solidFill>
                <a:latin typeface="Georgia" pitchFamily="18" charset="0"/>
              </a:rPr>
              <a:t>Ты её немедленно ставь под ударение!</a:t>
            </a:r>
          </a:p>
        </p:txBody>
      </p:sp>
    </p:spTree>
    <p:extLst>
      <p:ext uri="{BB962C8B-B14F-4D97-AF65-F5344CB8AC3E}">
        <p14:creationId xmlns:p14="http://schemas.microsoft.com/office/powerpoint/2010/main" val="247056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AutoNum type="arabicPeriod"/>
            </a:pPr>
            <a:r>
              <a:rPr lang="ru-RU" sz="4800" dirty="0"/>
              <a:t>П</a:t>
            </a:r>
            <a:r>
              <a:rPr lang="ru-RU" sz="4800" dirty="0" smtClean="0"/>
              <a:t>родавец, лисица, жаворонок, ребёнок, шмель, жираф.</a:t>
            </a:r>
          </a:p>
          <a:p>
            <a:pPr marL="852678" indent="-742950">
              <a:buAutoNum type="arabicPeriod"/>
            </a:pPr>
            <a:r>
              <a:rPr lang="ru-RU" sz="4800" dirty="0" smtClean="0"/>
              <a:t>Книга, роза, иней, автобус, тюльпан.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Что объединяет слова каждой группы?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8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318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 Unicode MS</vt:lpstr>
      <vt:lpstr>Comic Sans MS</vt:lpstr>
      <vt:lpstr>Georgia</vt:lpstr>
      <vt:lpstr>Lucida Sans Unicode</vt:lpstr>
      <vt:lpstr>Times New Roman</vt:lpstr>
      <vt:lpstr>Verdana</vt:lpstr>
      <vt:lpstr>Wingdings 2</vt:lpstr>
      <vt:lpstr>Wingdings 3</vt:lpstr>
      <vt:lpstr>Открытая</vt:lpstr>
      <vt:lpstr>Урок русского языка «Одушевлённые и неодушевленные имена существительные»                               презентацию подготовила учитель начальных классов Сулейманова П.М.                              МКОУ «Аймаумахинская СОШ» </vt:lpstr>
      <vt:lpstr>Цели урока</vt:lpstr>
      <vt:lpstr>Словарная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объединяет слова каждой группы?</vt:lpstr>
      <vt:lpstr>ПРАВИЛО</vt:lpstr>
      <vt:lpstr>Запиши слова в два столбика: 1) одушевлённые 2)неодушевлённые</vt:lpstr>
      <vt:lpstr>ПРАВИЛО!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«Одушевлённые и неодушевленные имена существительные»</dc:title>
  <dc:creator>1</dc:creator>
  <cp:lastModifiedBy>Admin</cp:lastModifiedBy>
  <cp:revision>9</cp:revision>
  <dcterms:created xsi:type="dcterms:W3CDTF">2012-02-19T13:42:01Z</dcterms:created>
  <dcterms:modified xsi:type="dcterms:W3CDTF">2017-05-20T13:34:14Z</dcterms:modified>
</cp:coreProperties>
</file>